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12"/>
  </p:notesMasterIdLst>
  <p:sldIdLst>
    <p:sldId id="256" r:id="rId5"/>
    <p:sldId id="364" r:id="rId6"/>
    <p:sldId id="383" r:id="rId7"/>
    <p:sldId id="374" r:id="rId8"/>
    <p:sldId id="386" r:id="rId9"/>
    <p:sldId id="387" r:id="rId10"/>
    <p:sldId id="38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082" autoAdjust="0"/>
  </p:normalViewPr>
  <p:slideViewPr>
    <p:cSldViewPr snapToGrid="0">
      <p:cViewPr varScale="1">
        <p:scale>
          <a:sx n="92" d="100"/>
          <a:sy n="92" d="100"/>
        </p:scale>
        <p:origin x="51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788DD-75B8-4071-A950-52A395E12A2A}"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28801A-44F2-45BC-9861-47469E3606B8}" type="slidenum">
              <a:rPr lang="en-US" smtClean="0"/>
              <a:t>‹#›</a:t>
            </a:fld>
            <a:endParaRPr lang="en-US"/>
          </a:p>
        </p:txBody>
      </p:sp>
    </p:spTree>
    <p:extLst>
      <p:ext uri="{BB962C8B-B14F-4D97-AF65-F5344CB8AC3E}">
        <p14:creationId xmlns:p14="http://schemas.microsoft.com/office/powerpoint/2010/main" val="445344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90087-FB70-C5D5-DC7A-A7B7E25DA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F790A0-C648-9CD1-916F-64B14DC7C9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0BF4A4-AEEE-1440-9341-77689F701F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A6DD819-D7CB-0771-C427-99DDF89075D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28801A-44F2-45BC-9861-47469E3606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81683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01B1E-5A7C-1643-BFBB-21BC92A8EA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912827-8F87-8288-E2D1-3BEF480F85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991F7F-5951-4D43-FA2D-CEB654A286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5736C2-CAD2-130F-DDE7-19A543E4B38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28801A-44F2-45BC-9861-47469E3606B8}"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8909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0BD3E-9AF7-7B19-DA2B-A6B6A2A25D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6B4271-A419-3D34-B87E-486657094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43EAE1-4914-B2B8-041D-BDDF9EE60D7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9BC626-FABC-5650-06AF-B6035C732DB8}"/>
              </a:ext>
            </a:extLst>
          </p:cNvPr>
          <p:cNvSpPr>
            <a:spLocks noGrp="1"/>
          </p:cNvSpPr>
          <p:nvPr>
            <p:ph type="sldNum" sz="quarter" idx="5"/>
          </p:nvPr>
        </p:nvSpPr>
        <p:spPr/>
        <p:txBody>
          <a:bodyPr/>
          <a:lstStyle/>
          <a:p>
            <a:fld id="{4028801A-44F2-45BC-9861-47469E3606B8}" type="slidenum">
              <a:rPr lang="en-US" smtClean="0"/>
              <a:t>5</a:t>
            </a:fld>
            <a:endParaRPr lang="en-US"/>
          </a:p>
        </p:txBody>
      </p:sp>
    </p:spTree>
    <p:extLst>
      <p:ext uri="{BB962C8B-B14F-4D97-AF65-F5344CB8AC3E}">
        <p14:creationId xmlns:p14="http://schemas.microsoft.com/office/powerpoint/2010/main" val="3901340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226B6-FDDC-0EF0-666B-2BA86208B0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7343BB-DB98-3245-B679-D7E3857F22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C91815-8BCD-1EE8-D6FF-D538CA90C1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EBEC6A-64D7-44A8-160F-9416CB97DDBD}"/>
              </a:ext>
            </a:extLst>
          </p:cNvPr>
          <p:cNvSpPr>
            <a:spLocks noGrp="1"/>
          </p:cNvSpPr>
          <p:nvPr>
            <p:ph type="sldNum" sz="quarter" idx="5"/>
          </p:nvPr>
        </p:nvSpPr>
        <p:spPr/>
        <p:txBody>
          <a:bodyPr/>
          <a:lstStyle/>
          <a:p>
            <a:fld id="{4028801A-44F2-45BC-9861-47469E3606B8}" type="slidenum">
              <a:rPr lang="en-US" smtClean="0"/>
              <a:t>6</a:t>
            </a:fld>
            <a:endParaRPr lang="en-US"/>
          </a:p>
        </p:txBody>
      </p:sp>
    </p:spTree>
    <p:extLst>
      <p:ext uri="{BB962C8B-B14F-4D97-AF65-F5344CB8AC3E}">
        <p14:creationId xmlns:p14="http://schemas.microsoft.com/office/powerpoint/2010/main" val="1768535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D287E8-7873-48F7-AEC1-950651F8BAB0}"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7420C-D012-4203-80C2-B3F23FF78B98}" type="slidenum">
              <a:rPr lang="en-US" smtClean="0"/>
              <a:t>‹#›</a:t>
            </a:fld>
            <a:endParaRPr lang="en-US"/>
          </a:p>
        </p:txBody>
      </p:sp>
    </p:spTree>
    <p:extLst>
      <p:ext uri="{BB962C8B-B14F-4D97-AF65-F5344CB8AC3E}">
        <p14:creationId xmlns:p14="http://schemas.microsoft.com/office/powerpoint/2010/main" val="158277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D287E8-7873-48F7-AEC1-950651F8BAB0}"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7420C-D012-4203-80C2-B3F23FF78B98}" type="slidenum">
              <a:rPr lang="en-US" smtClean="0"/>
              <a:t>‹#›</a:t>
            </a:fld>
            <a:endParaRPr lang="en-US"/>
          </a:p>
        </p:txBody>
      </p:sp>
    </p:spTree>
    <p:extLst>
      <p:ext uri="{BB962C8B-B14F-4D97-AF65-F5344CB8AC3E}">
        <p14:creationId xmlns:p14="http://schemas.microsoft.com/office/powerpoint/2010/main" val="71640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D287E8-7873-48F7-AEC1-950651F8BAB0}"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7420C-D012-4203-80C2-B3F23FF78B98}" type="slidenum">
              <a:rPr lang="en-US" smtClean="0"/>
              <a:t>‹#›</a:t>
            </a:fld>
            <a:endParaRPr lang="en-US"/>
          </a:p>
        </p:txBody>
      </p:sp>
    </p:spTree>
    <p:extLst>
      <p:ext uri="{BB962C8B-B14F-4D97-AF65-F5344CB8AC3E}">
        <p14:creationId xmlns:p14="http://schemas.microsoft.com/office/powerpoint/2010/main" val="4221116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D287E8-7873-48F7-AEC1-950651F8BAB0}"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7420C-D012-4203-80C2-B3F23FF78B98}" type="slidenum">
              <a:rPr lang="en-US" smtClean="0"/>
              <a:t>‹#›</a:t>
            </a:fld>
            <a:endParaRPr lang="en-US"/>
          </a:p>
        </p:txBody>
      </p:sp>
    </p:spTree>
    <p:extLst>
      <p:ext uri="{BB962C8B-B14F-4D97-AF65-F5344CB8AC3E}">
        <p14:creationId xmlns:p14="http://schemas.microsoft.com/office/powerpoint/2010/main" val="4057717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D287E8-7873-48F7-AEC1-950651F8BAB0}"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F7420C-D012-4203-80C2-B3F23FF78B98}" type="slidenum">
              <a:rPr lang="en-US" smtClean="0"/>
              <a:t>‹#›</a:t>
            </a:fld>
            <a:endParaRPr lang="en-US"/>
          </a:p>
        </p:txBody>
      </p:sp>
    </p:spTree>
    <p:extLst>
      <p:ext uri="{BB962C8B-B14F-4D97-AF65-F5344CB8AC3E}">
        <p14:creationId xmlns:p14="http://schemas.microsoft.com/office/powerpoint/2010/main" val="3066734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D287E8-7873-48F7-AEC1-950651F8BAB0}"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7420C-D012-4203-80C2-B3F23FF78B98}" type="slidenum">
              <a:rPr lang="en-US" smtClean="0"/>
              <a:t>‹#›</a:t>
            </a:fld>
            <a:endParaRPr lang="en-US"/>
          </a:p>
        </p:txBody>
      </p:sp>
    </p:spTree>
    <p:extLst>
      <p:ext uri="{BB962C8B-B14F-4D97-AF65-F5344CB8AC3E}">
        <p14:creationId xmlns:p14="http://schemas.microsoft.com/office/powerpoint/2010/main" val="72623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D287E8-7873-48F7-AEC1-950651F8BAB0}" type="datetimeFigureOut">
              <a:rPr lang="en-US" smtClean="0"/>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F7420C-D012-4203-80C2-B3F23FF78B98}" type="slidenum">
              <a:rPr lang="en-US" smtClean="0"/>
              <a:t>‹#›</a:t>
            </a:fld>
            <a:endParaRPr lang="en-US"/>
          </a:p>
        </p:txBody>
      </p:sp>
    </p:spTree>
    <p:extLst>
      <p:ext uri="{BB962C8B-B14F-4D97-AF65-F5344CB8AC3E}">
        <p14:creationId xmlns:p14="http://schemas.microsoft.com/office/powerpoint/2010/main" val="3857845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D287E8-7873-48F7-AEC1-950651F8BAB0}" type="datetimeFigureOut">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F7420C-D012-4203-80C2-B3F23FF78B98}" type="slidenum">
              <a:rPr lang="en-US" smtClean="0"/>
              <a:t>‹#›</a:t>
            </a:fld>
            <a:endParaRPr lang="en-US"/>
          </a:p>
        </p:txBody>
      </p:sp>
    </p:spTree>
    <p:extLst>
      <p:ext uri="{BB962C8B-B14F-4D97-AF65-F5344CB8AC3E}">
        <p14:creationId xmlns:p14="http://schemas.microsoft.com/office/powerpoint/2010/main" val="2869231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287E8-7873-48F7-AEC1-950651F8BAB0}" type="datetimeFigureOut">
              <a:rPr lang="en-US" smtClean="0"/>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F7420C-D012-4203-80C2-B3F23FF78B98}" type="slidenum">
              <a:rPr lang="en-US" smtClean="0"/>
              <a:t>‹#›</a:t>
            </a:fld>
            <a:endParaRPr lang="en-US"/>
          </a:p>
        </p:txBody>
      </p:sp>
    </p:spTree>
    <p:extLst>
      <p:ext uri="{BB962C8B-B14F-4D97-AF65-F5344CB8AC3E}">
        <p14:creationId xmlns:p14="http://schemas.microsoft.com/office/powerpoint/2010/main" val="2486688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D287E8-7873-48F7-AEC1-950651F8BAB0}"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7420C-D012-4203-80C2-B3F23FF78B98}" type="slidenum">
              <a:rPr lang="en-US" smtClean="0"/>
              <a:t>‹#›</a:t>
            </a:fld>
            <a:endParaRPr lang="en-US"/>
          </a:p>
        </p:txBody>
      </p:sp>
    </p:spTree>
    <p:extLst>
      <p:ext uri="{BB962C8B-B14F-4D97-AF65-F5344CB8AC3E}">
        <p14:creationId xmlns:p14="http://schemas.microsoft.com/office/powerpoint/2010/main" val="3347269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BD287E8-7873-48F7-AEC1-950651F8BAB0}"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F7420C-D012-4203-80C2-B3F23FF78B98}" type="slidenum">
              <a:rPr lang="en-US" smtClean="0"/>
              <a:t>‹#›</a:t>
            </a:fld>
            <a:endParaRPr lang="en-US"/>
          </a:p>
        </p:txBody>
      </p:sp>
    </p:spTree>
    <p:extLst>
      <p:ext uri="{BB962C8B-B14F-4D97-AF65-F5344CB8AC3E}">
        <p14:creationId xmlns:p14="http://schemas.microsoft.com/office/powerpoint/2010/main" val="268009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D287E8-7873-48F7-AEC1-950651F8BAB0}" type="datetimeFigureOut">
              <a:rPr lang="en-US" smtClean="0"/>
              <a:t>11/13/2025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F7420C-D012-4203-80C2-B3F23FF78B98}" type="slidenum">
              <a:rPr lang="en-US" smtClean="0"/>
              <a:t>‹#›</a:t>
            </a:fld>
            <a:endParaRPr lang="en-US"/>
          </a:p>
        </p:txBody>
      </p:sp>
    </p:spTree>
    <p:extLst>
      <p:ext uri="{BB962C8B-B14F-4D97-AF65-F5344CB8AC3E}">
        <p14:creationId xmlns:p14="http://schemas.microsoft.com/office/powerpoint/2010/main" val="5510139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6610B-D819-7DBF-513D-086E6EFC0C43}"/>
              </a:ext>
            </a:extLst>
          </p:cNvPr>
          <p:cNvSpPr>
            <a:spLocks noGrp="1"/>
          </p:cNvSpPr>
          <p:nvPr>
            <p:ph type="ctrTitle"/>
          </p:nvPr>
        </p:nvSpPr>
        <p:spPr>
          <a:xfrm>
            <a:off x="4637313" y="456827"/>
            <a:ext cx="7268548" cy="3838947"/>
          </a:xfrm>
        </p:spPr>
        <p:txBody>
          <a:bodyPr anchor="b">
            <a:normAutofit/>
          </a:bodyPr>
          <a:lstStyle/>
          <a:p>
            <a:pPr algn="l"/>
            <a:r>
              <a:rPr lang="en-US" sz="4800" b="1" dirty="0">
                <a:solidFill>
                  <a:schemeClr val="bg1"/>
                </a:solidFill>
              </a:rPr>
              <a:t>Threats and Attacks on Judges, the Justice System, and Legal Institutions:</a:t>
            </a:r>
            <a:br>
              <a:rPr lang="en-US" sz="4800" b="1" dirty="0">
                <a:solidFill>
                  <a:schemeClr val="bg1"/>
                </a:solidFill>
              </a:rPr>
            </a:br>
            <a:r>
              <a:rPr lang="en-US" sz="4800" b="1" dirty="0">
                <a:solidFill>
                  <a:schemeClr val="bg1"/>
                </a:solidFill>
              </a:rPr>
              <a:t>Our Ethical Obligations </a:t>
            </a:r>
          </a:p>
        </p:txBody>
      </p:sp>
      <p:sp>
        <p:nvSpPr>
          <p:cNvPr id="3" name="Subtitle 2">
            <a:extLst>
              <a:ext uri="{FF2B5EF4-FFF2-40B4-BE49-F238E27FC236}">
                <a16:creationId xmlns:a16="http://schemas.microsoft.com/office/drawing/2014/main" id="{62B1D8BC-A0D8-F0E5-C5BF-C46DAA113E9C}"/>
              </a:ext>
            </a:extLst>
          </p:cNvPr>
          <p:cNvSpPr>
            <a:spLocks noGrp="1"/>
          </p:cNvSpPr>
          <p:nvPr>
            <p:ph type="subTitle" idx="1"/>
          </p:nvPr>
        </p:nvSpPr>
        <p:spPr>
          <a:xfrm>
            <a:off x="4409100" y="4726543"/>
            <a:ext cx="6251111" cy="1572768"/>
          </a:xfrm>
        </p:spPr>
        <p:txBody>
          <a:bodyPr>
            <a:normAutofit/>
          </a:bodyPr>
          <a:lstStyle/>
          <a:p>
            <a:r>
              <a:rPr lang="en-US" b="1" dirty="0">
                <a:solidFill>
                  <a:schemeClr val="bg1"/>
                </a:solidFill>
              </a:rPr>
              <a:t>BPR Annual Ethics Workshop</a:t>
            </a:r>
          </a:p>
          <a:p>
            <a:r>
              <a:rPr lang="en-US" b="1" dirty="0">
                <a:solidFill>
                  <a:schemeClr val="bg1"/>
                </a:solidFill>
              </a:rPr>
              <a:t>November 21, 2025</a:t>
            </a:r>
          </a:p>
          <a:p>
            <a:pPr algn="l"/>
            <a:endParaRPr lang="en-US" dirty="0"/>
          </a:p>
        </p:txBody>
      </p:sp>
      <p:pic>
        <p:nvPicPr>
          <p:cNvPr id="14" name="Picture 13" descr="A vintage weighing scales">
            <a:extLst>
              <a:ext uri="{FF2B5EF4-FFF2-40B4-BE49-F238E27FC236}">
                <a16:creationId xmlns:a16="http://schemas.microsoft.com/office/drawing/2014/main" id="{763D0CBE-7B24-86BF-4FC4-330F8B19EDBD}"/>
              </a:ext>
            </a:extLst>
          </p:cNvPr>
          <p:cNvPicPr>
            <a:picLocks noChangeAspect="1"/>
          </p:cNvPicPr>
          <p:nvPr/>
        </p:nvPicPr>
        <p:blipFill>
          <a:blip r:embed="rId2"/>
          <a:srcRect r="-3" b="1830"/>
          <a:stretch/>
        </p:blipFill>
        <p:spPr>
          <a:xfrm>
            <a:off x="1" y="10"/>
            <a:ext cx="433873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4" name="TextBox 3">
            <a:extLst>
              <a:ext uri="{FF2B5EF4-FFF2-40B4-BE49-F238E27FC236}">
                <a16:creationId xmlns:a16="http://schemas.microsoft.com/office/drawing/2014/main" id="{86D48887-A3A5-12DC-C199-A752BECF53CA}"/>
              </a:ext>
            </a:extLst>
          </p:cNvPr>
          <p:cNvSpPr txBox="1"/>
          <p:nvPr/>
        </p:nvSpPr>
        <p:spPr>
          <a:xfrm>
            <a:off x="6409058" y="6360748"/>
            <a:ext cx="2251194" cy="369332"/>
          </a:xfrm>
          <a:prstGeom prst="rect">
            <a:avLst/>
          </a:prstGeom>
          <a:noFill/>
        </p:spPr>
        <p:txBody>
          <a:bodyPr wrap="none" rtlCol="0">
            <a:spAutoFit/>
          </a:bodyPr>
          <a:lstStyle/>
          <a:p>
            <a:r>
              <a:rPr lang="en-US" dirty="0">
                <a:solidFill>
                  <a:schemeClr val="bg1"/>
                </a:solidFill>
              </a:rPr>
              <a:t>**Abridged Version**</a:t>
            </a:r>
          </a:p>
        </p:txBody>
      </p:sp>
    </p:spTree>
    <p:extLst>
      <p:ext uri="{BB962C8B-B14F-4D97-AF65-F5344CB8AC3E}">
        <p14:creationId xmlns:p14="http://schemas.microsoft.com/office/powerpoint/2010/main" val="379469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869E6B8-4C89-3296-C0BB-3C9F8BFE8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60453C-E8C6-25F8-DD27-7DC97E3B4E37}"/>
              </a:ext>
            </a:extLst>
          </p:cNvPr>
          <p:cNvSpPr>
            <a:spLocks noGrp="1"/>
          </p:cNvSpPr>
          <p:nvPr>
            <p:ph type="title"/>
          </p:nvPr>
        </p:nvSpPr>
        <p:spPr>
          <a:xfrm>
            <a:off x="838200" y="345439"/>
            <a:ext cx="10515600" cy="1325563"/>
          </a:xfrm>
        </p:spPr>
        <p:txBody>
          <a:bodyPr/>
          <a:lstStyle/>
          <a:p>
            <a:pPr algn="ctr"/>
            <a:r>
              <a:rPr lang="en-US" b="1" dirty="0">
                <a:solidFill>
                  <a:schemeClr val="bg1"/>
                </a:solidFill>
              </a:rPr>
              <a:t>Professional Obligations of Lawyers</a:t>
            </a:r>
            <a:br>
              <a:rPr lang="en-US" b="1" dirty="0">
                <a:solidFill>
                  <a:schemeClr val="bg1"/>
                </a:solidFill>
              </a:rPr>
            </a:br>
            <a:r>
              <a:rPr lang="en-US" sz="2000" b="1" dirty="0">
                <a:solidFill>
                  <a:schemeClr val="bg1"/>
                </a:solidFill>
              </a:rPr>
              <a:t>Preamble &amp; Comments to the Tennessee Rules of Professional Conduct</a:t>
            </a:r>
            <a:endParaRPr lang="en-US" b="1" dirty="0">
              <a:solidFill>
                <a:schemeClr val="bg1"/>
              </a:solidFill>
            </a:endParaRPr>
          </a:p>
        </p:txBody>
      </p:sp>
      <p:sp>
        <p:nvSpPr>
          <p:cNvPr id="3" name="Content Placeholder 2">
            <a:extLst>
              <a:ext uri="{FF2B5EF4-FFF2-40B4-BE49-F238E27FC236}">
                <a16:creationId xmlns:a16="http://schemas.microsoft.com/office/drawing/2014/main" id="{E2849364-7E7F-DAFA-C80E-C29B4DF41AF0}"/>
              </a:ext>
            </a:extLst>
          </p:cNvPr>
          <p:cNvSpPr>
            <a:spLocks noGrp="1"/>
          </p:cNvSpPr>
          <p:nvPr>
            <p:ph idx="1"/>
          </p:nvPr>
        </p:nvSpPr>
        <p:spPr>
          <a:xfrm>
            <a:off x="838200" y="2046214"/>
            <a:ext cx="10515600" cy="3631572"/>
          </a:xfrm>
          <a:solidFill>
            <a:schemeClr val="bg1"/>
          </a:solidFill>
          <a:ln w="31750">
            <a:solidFill>
              <a:schemeClr val="tx1"/>
            </a:solidFill>
          </a:ln>
        </p:spPr>
        <p:txBody>
          <a:bodyPr lIns="457200" tIns="0" rIns="457200" bIns="0" anchor="ctr">
            <a:normAutofit/>
          </a:bodyPr>
          <a:lstStyle/>
          <a:p>
            <a:pPr marL="0" indent="0" algn="just">
              <a:buNone/>
            </a:pPr>
            <a:r>
              <a:rPr lang="en-US" b="1" dirty="0"/>
              <a:t>“A lawyer, as a member of the legal profession, is a representative of clients, an officer of the legal system, and a public citizen having special responsibility for the quality of justice</a:t>
            </a:r>
            <a:r>
              <a:rPr lang="en-US" b="1" dirty="0">
                <a:effectLst/>
                <a:ea typeface="Aptos" panose="020B0004020202020204" pitchFamily="34" charset="0"/>
              </a:rPr>
              <a:t>.”</a:t>
            </a:r>
          </a:p>
          <a:p>
            <a:pPr marL="0" indent="0" algn="just">
              <a:buNone/>
            </a:pPr>
            <a:r>
              <a:rPr lang="en-US" dirty="0"/>
              <a:t>Tennessee Supreme Court Rule 8, Preamble to the RPC, </a:t>
            </a:r>
            <a:r>
              <a:rPr lang="en-US" dirty="0" err="1"/>
              <a:t>cmt</a:t>
            </a:r>
            <a:r>
              <a:rPr lang="en-US" dirty="0"/>
              <a:t>. 2</a:t>
            </a:r>
          </a:p>
        </p:txBody>
      </p:sp>
      <p:sp>
        <p:nvSpPr>
          <p:cNvPr id="4" name="TextBox 3">
            <a:extLst>
              <a:ext uri="{FF2B5EF4-FFF2-40B4-BE49-F238E27FC236}">
                <a16:creationId xmlns:a16="http://schemas.microsoft.com/office/drawing/2014/main" id="{49C3A4C9-51C1-934B-0615-E0111B95325A}"/>
              </a:ext>
            </a:extLst>
          </p:cNvPr>
          <p:cNvSpPr txBox="1"/>
          <p:nvPr/>
        </p:nvSpPr>
        <p:spPr>
          <a:xfrm>
            <a:off x="4970403" y="6216085"/>
            <a:ext cx="2251194" cy="369332"/>
          </a:xfrm>
          <a:prstGeom prst="rect">
            <a:avLst/>
          </a:prstGeom>
          <a:noFill/>
        </p:spPr>
        <p:txBody>
          <a:bodyPr wrap="none" rtlCol="0">
            <a:spAutoFit/>
          </a:bodyPr>
          <a:lstStyle/>
          <a:p>
            <a:r>
              <a:rPr lang="en-US" dirty="0">
                <a:solidFill>
                  <a:schemeClr val="bg1"/>
                </a:solidFill>
              </a:rPr>
              <a:t>**Abridged Version**</a:t>
            </a:r>
          </a:p>
        </p:txBody>
      </p:sp>
    </p:spTree>
    <p:extLst>
      <p:ext uri="{BB962C8B-B14F-4D97-AF65-F5344CB8AC3E}">
        <p14:creationId xmlns:p14="http://schemas.microsoft.com/office/powerpoint/2010/main" val="3328961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4C07C-777E-427C-D6B8-1577BF901689}"/>
              </a:ext>
            </a:extLst>
          </p:cNvPr>
          <p:cNvSpPr>
            <a:spLocks noGrp="1"/>
          </p:cNvSpPr>
          <p:nvPr>
            <p:ph type="title"/>
          </p:nvPr>
        </p:nvSpPr>
        <p:spPr/>
        <p:txBody>
          <a:bodyPr/>
          <a:lstStyle/>
          <a:p>
            <a:pPr algn="ctr"/>
            <a:r>
              <a:rPr lang="en-US" b="1" dirty="0">
                <a:solidFill>
                  <a:schemeClr val="bg1"/>
                </a:solidFill>
              </a:rPr>
              <a:t>Ethics v. Professionalism</a:t>
            </a:r>
            <a:br>
              <a:rPr lang="en-US" b="1" dirty="0">
                <a:solidFill>
                  <a:schemeClr val="bg1"/>
                </a:solidFill>
              </a:rPr>
            </a:br>
            <a:r>
              <a:rPr lang="en-US" sz="2000" b="1" dirty="0">
                <a:solidFill>
                  <a:schemeClr val="bg1"/>
                </a:solidFill>
              </a:rPr>
              <a:t>Presentation by Dean William C. Koch at the 2021 BPR Annual Ethics Workshop</a:t>
            </a:r>
            <a:endParaRPr lang="en-US" b="1" dirty="0">
              <a:solidFill>
                <a:schemeClr val="bg1"/>
              </a:solidFill>
            </a:endParaRPr>
          </a:p>
        </p:txBody>
      </p:sp>
      <p:sp>
        <p:nvSpPr>
          <p:cNvPr id="4" name="Content Placeholder 2">
            <a:extLst>
              <a:ext uri="{FF2B5EF4-FFF2-40B4-BE49-F238E27FC236}">
                <a16:creationId xmlns:a16="http://schemas.microsoft.com/office/drawing/2014/main" id="{83BD8AD7-E24A-229A-DFE5-5FF5C228A1E1}"/>
              </a:ext>
            </a:extLst>
          </p:cNvPr>
          <p:cNvSpPr txBox="1">
            <a:spLocks/>
          </p:cNvSpPr>
          <p:nvPr/>
        </p:nvSpPr>
        <p:spPr>
          <a:xfrm>
            <a:off x="508909" y="5038689"/>
            <a:ext cx="7502514" cy="494418"/>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9600" b="1" dirty="0">
                <a:solidFill>
                  <a:schemeClr val="bg1"/>
                </a:solidFill>
              </a:rPr>
              <a:t>“Ethics is that which is required and professionalism is that which is expected.”</a:t>
            </a:r>
          </a:p>
          <a:p>
            <a:pPr algn="ctr">
              <a:buFontTx/>
              <a:buChar char="-"/>
            </a:pPr>
            <a:r>
              <a:rPr lang="en-US" sz="6200" dirty="0">
                <a:solidFill>
                  <a:schemeClr val="bg1"/>
                </a:solidFill>
              </a:rPr>
              <a:t>Justice Robert Benham, </a:t>
            </a:r>
            <a:r>
              <a:rPr lang="en-US" sz="6200" i="1" dirty="0">
                <a:solidFill>
                  <a:schemeClr val="bg1"/>
                </a:solidFill>
              </a:rPr>
              <a:t>Evanoff v. Evanoff</a:t>
            </a:r>
            <a:r>
              <a:rPr lang="en-US" sz="6200" dirty="0">
                <a:solidFill>
                  <a:schemeClr val="bg1"/>
                </a:solidFill>
              </a:rPr>
              <a:t>, 418 S.E.2d 62, 63 (Ga. 1992) (quoting Chief Justice Harold Clark</a:t>
            </a:r>
            <a:r>
              <a:rPr lang="en-US" sz="8000" dirty="0">
                <a:solidFill>
                  <a:schemeClr val="bg1"/>
                </a:solidFill>
              </a:rPr>
              <a:t>) </a:t>
            </a:r>
          </a:p>
          <a:p>
            <a:pPr algn="ctr">
              <a:buFontTx/>
              <a:buChar char="-"/>
            </a:pPr>
            <a:endParaRPr lang="en-US" sz="1800" dirty="0">
              <a:solidFill>
                <a:schemeClr val="bg1"/>
              </a:solidFill>
            </a:endParaRPr>
          </a:p>
          <a:p>
            <a:pPr algn="ctr">
              <a:buFontTx/>
              <a:buChar char="-"/>
            </a:pPr>
            <a:endParaRPr lang="en-US" sz="1800" dirty="0">
              <a:solidFill>
                <a:schemeClr val="bg1"/>
              </a:solidFill>
            </a:endParaRPr>
          </a:p>
        </p:txBody>
      </p:sp>
      <p:sp>
        <p:nvSpPr>
          <p:cNvPr id="6" name="TextBox 5">
            <a:extLst>
              <a:ext uri="{FF2B5EF4-FFF2-40B4-BE49-F238E27FC236}">
                <a16:creationId xmlns:a16="http://schemas.microsoft.com/office/drawing/2014/main" id="{F772CE66-2D34-9AC9-BED4-C338A94F9430}"/>
              </a:ext>
            </a:extLst>
          </p:cNvPr>
          <p:cNvSpPr txBox="1"/>
          <p:nvPr/>
        </p:nvSpPr>
        <p:spPr>
          <a:xfrm>
            <a:off x="3381129" y="1733399"/>
            <a:ext cx="8271436" cy="2154436"/>
          </a:xfrm>
          <a:prstGeom prst="rect">
            <a:avLst/>
          </a:prstGeom>
          <a:solidFill>
            <a:schemeClr val="bg1"/>
          </a:solidFill>
          <a:ln w="31750">
            <a:solidFill>
              <a:schemeClr val="tx1"/>
            </a:solidFill>
          </a:ln>
        </p:spPr>
        <p:txBody>
          <a:bodyPr wrap="square" lIns="91440" tIns="91440" rIns="182880" bIns="91440">
            <a:spAutoFit/>
          </a:bodyPr>
          <a:lstStyle/>
          <a:p>
            <a:pPr marL="285750" indent="-285750" algn="just">
              <a:spcAft>
                <a:spcPts val="1200"/>
              </a:spcAft>
              <a:buFont typeface="Arial" panose="020B0604020202020204" pitchFamily="34" charset="0"/>
              <a:buChar char="•"/>
              <a:defRPr/>
            </a:pPr>
            <a:r>
              <a:rPr lang="en-US" dirty="0"/>
              <a:t>There is a difference between professional ethics (enforceable rules) and professionalism (considerations for moral and ethical behavior). </a:t>
            </a:r>
          </a:p>
          <a:p>
            <a:pPr marL="285750" marR="0" lvl="0" indent="-28575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ptos" panose="02110004020202020204"/>
                <a:ea typeface="+mn-ea"/>
                <a:cs typeface="+mn-cs"/>
              </a:rPr>
              <a:t>Current ethics rules focus on minimum standards and prohibited conduct that may trigger disciplinary action (i.e., </a:t>
            </a:r>
            <a:r>
              <a:rPr kumimoji="0" lang="en-US" sz="1800" b="1" i="1" u="none" strike="noStrike" kern="1200" cap="none" spc="0" normalizeH="0" baseline="0" noProof="0" dirty="0">
                <a:ln>
                  <a:noFill/>
                </a:ln>
                <a:effectLst/>
                <a:uLnTx/>
                <a:uFillTx/>
                <a:latin typeface="Aptos" panose="02110004020202020204"/>
                <a:ea typeface="+mn-ea"/>
                <a:cs typeface="+mn-cs"/>
              </a:rPr>
              <a:t>what not to do</a:t>
            </a:r>
            <a:r>
              <a:rPr kumimoji="0" lang="en-US" sz="1800" b="0" i="0" u="none" strike="noStrike" kern="1200" cap="none" spc="0" normalizeH="0" baseline="0" noProof="0" dirty="0">
                <a:ln>
                  <a:noFill/>
                </a:ln>
                <a:effectLst/>
                <a:uLnTx/>
                <a:uFillTx/>
                <a:latin typeface="Aptos" panose="02110004020202020204"/>
                <a:ea typeface="+mn-ea"/>
                <a:cs typeface="+mn-cs"/>
              </a:rPr>
              <a:t>).</a:t>
            </a:r>
          </a:p>
          <a:p>
            <a:pPr marL="285750" marR="0" lvl="0" indent="-285750" algn="just"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Aptos" panose="02110004020202020204"/>
                <a:ea typeface="+mn-ea"/>
                <a:cs typeface="+mn-cs"/>
              </a:rPr>
              <a:t>Professionalism sets a higher standard of behavior by focusing on ideal characteristics and aspirational conduct (i.e., </a:t>
            </a:r>
            <a:r>
              <a:rPr kumimoji="0" lang="en-US" sz="1800" b="1" i="1" u="none" strike="noStrike" kern="1200" cap="none" spc="0" normalizeH="0" baseline="0" noProof="0" dirty="0">
                <a:ln>
                  <a:noFill/>
                </a:ln>
                <a:effectLst/>
                <a:uLnTx/>
                <a:uFillTx/>
                <a:latin typeface="Aptos" panose="02110004020202020204"/>
                <a:ea typeface="+mn-ea"/>
                <a:cs typeface="+mn-cs"/>
              </a:rPr>
              <a:t>what lawyers should do</a:t>
            </a:r>
            <a:r>
              <a:rPr kumimoji="0" lang="en-US" sz="1800" b="0" i="0" u="none" strike="noStrike" kern="1200" cap="none" spc="0" normalizeH="0" baseline="0" noProof="0" dirty="0">
                <a:ln>
                  <a:noFill/>
                </a:ln>
                <a:effectLst/>
                <a:uLnTx/>
                <a:uFillTx/>
                <a:latin typeface="Aptos" panose="02110004020202020204"/>
                <a:ea typeface="+mn-ea"/>
                <a:cs typeface="+mn-cs"/>
              </a:rPr>
              <a:t>).</a:t>
            </a:r>
          </a:p>
        </p:txBody>
      </p:sp>
      <p:pic>
        <p:nvPicPr>
          <p:cNvPr id="1026" name="Picture 2" descr="Dean William C. Koch, Jr. - Nashville School of Law">
            <a:extLst>
              <a:ext uri="{FF2B5EF4-FFF2-40B4-BE49-F238E27FC236}">
                <a16:creationId xmlns:a16="http://schemas.microsoft.com/office/drawing/2014/main" id="{68DE44E0-50B1-0106-8804-06BB0596A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35" y="1615825"/>
            <a:ext cx="2666582" cy="2666582"/>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2017 Keynote Speaker: Justice Robert Benham | University of Georgia School  of Law">
            <a:extLst>
              <a:ext uri="{FF2B5EF4-FFF2-40B4-BE49-F238E27FC236}">
                <a16:creationId xmlns:a16="http://schemas.microsoft.com/office/drawing/2014/main" id="{E2C1B1F2-5BEA-D589-0DF3-94DFC6322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216806" y="4424817"/>
            <a:ext cx="1662320" cy="2077900"/>
          </a:xfrm>
          <a:prstGeom prst="rect">
            <a:avLst/>
          </a:prstGeom>
          <a:noFill/>
          <a:ln w="317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562588E-AE88-14D4-4CC5-EB1DBA5E053D}"/>
              </a:ext>
            </a:extLst>
          </p:cNvPr>
          <p:cNvPicPr>
            <a:picLocks noChangeAspect="1"/>
          </p:cNvPicPr>
          <p:nvPr/>
        </p:nvPicPr>
        <p:blipFill>
          <a:blip r:embed="rId4"/>
          <a:stretch>
            <a:fillRect/>
          </a:stretch>
        </p:blipFill>
        <p:spPr>
          <a:xfrm>
            <a:off x="10084509" y="4414974"/>
            <a:ext cx="1743168" cy="2097587"/>
          </a:xfrm>
          <a:prstGeom prst="rect">
            <a:avLst/>
          </a:prstGeom>
          <a:ln w="28575">
            <a:solidFill>
              <a:schemeClr val="tx1"/>
            </a:solidFill>
          </a:ln>
        </p:spPr>
      </p:pic>
      <p:sp>
        <p:nvSpPr>
          <p:cNvPr id="8" name="TextBox 7">
            <a:extLst>
              <a:ext uri="{FF2B5EF4-FFF2-40B4-BE49-F238E27FC236}">
                <a16:creationId xmlns:a16="http://schemas.microsoft.com/office/drawing/2014/main" id="{5F75FACC-DBF6-7769-9692-1DE4974E032F}"/>
              </a:ext>
            </a:extLst>
          </p:cNvPr>
          <p:cNvSpPr txBox="1"/>
          <p:nvPr/>
        </p:nvSpPr>
        <p:spPr>
          <a:xfrm>
            <a:off x="364323" y="4326791"/>
            <a:ext cx="3016806" cy="461665"/>
          </a:xfrm>
          <a:prstGeom prst="rect">
            <a:avLst/>
          </a:prstGeom>
          <a:noFill/>
        </p:spPr>
        <p:txBody>
          <a:bodyPr wrap="square" rtlCol="0">
            <a:spAutoFit/>
          </a:bodyPr>
          <a:lstStyle/>
          <a:p>
            <a:r>
              <a:rPr lang="en-US" sz="1200" dirty="0">
                <a:solidFill>
                  <a:schemeClr val="bg1"/>
                </a:solidFill>
              </a:rPr>
              <a:t>William Koch, Dean of Nashville School of Law &amp; TN Supreme Court Justice (retired)</a:t>
            </a:r>
          </a:p>
        </p:txBody>
      </p:sp>
      <p:sp>
        <p:nvSpPr>
          <p:cNvPr id="9" name="TextBox 8">
            <a:extLst>
              <a:ext uri="{FF2B5EF4-FFF2-40B4-BE49-F238E27FC236}">
                <a16:creationId xmlns:a16="http://schemas.microsoft.com/office/drawing/2014/main" id="{95D4B938-E04D-BFCC-E70F-A255382E47B8}"/>
              </a:ext>
            </a:extLst>
          </p:cNvPr>
          <p:cNvSpPr txBox="1"/>
          <p:nvPr/>
        </p:nvSpPr>
        <p:spPr>
          <a:xfrm>
            <a:off x="8166154" y="6502717"/>
            <a:ext cx="1763624" cy="415498"/>
          </a:xfrm>
          <a:prstGeom prst="rect">
            <a:avLst/>
          </a:prstGeom>
          <a:noFill/>
        </p:spPr>
        <p:txBody>
          <a:bodyPr wrap="none" rtlCol="0">
            <a:spAutoFit/>
          </a:bodyPr>
          <a:lstStyle/>
          <a:p>
            <a:r>
              <a:rPr lang="en-US" sz="1050" dirty="0">
                <a:solidFill>
                  <a:schemeClr val="bg1"/>
                </a:solidFill>
              </a:rPr>
              <a:t>Justice Robert Benham, </a:t>
            </a:r>
          </a:p>
          <a:p>
            <a:r>
              <a:rPr lang="en-US" sz="1050" dirty="0">
                <a:solidFill>
                  <a:schemeClr val="bg1"/>
                </a:solidFill>
              </a:rPr>
              <a:t>GA Supreme Court (retired)</a:t>
            </a:r>
          </a:p>
        </p:txBody>
      </p:sp>
      <p:sp>
        <p:nvSpPr>
          <p:cNvPr id="10" name="TextBox 9">
            <a:extLst>
              <a:ext uri="{FF2B5EF4-FFF2-40B4-BE49-F238E27FC236}">
                <a16:creationId xmlns:a16="http://schemas.microsoft.com/office/drawing/2014/main" id="{323384A5-6CF0-7C72-B45C-9F4A82F6A479}"/>
              </a:ext>
            </a:extLst>
          </p:cNvPr>
          <p:cNvSpPr txBox="1"/>
          <p:nvPr/>
        </p:nvSpPr>
        <p:spPr>
          <a:xfrm>
            <a:off x="10074281" y="6512561"/>
            <a:ext cx="1763624" cy="415498"/>
          </a:xfrm>
          <a:prstGeom prst="rect">
            <a:avLst/>
          </a:prstGeom>
          <a:noFill/>
        </p:spPr>
        <p:txBody>
          <a:bodyPr wrap="none" rtlCol="0">
            <a:spAutoFit/>
          </a:bodyPr>
          <a:lstStyle/>
          <a:p>
            <a:r>
              <a:rPr lang="en-US" sz="1050" dirty="0">
                <a:solidFill>
                  <a:schemeClr val="bg1"/>
                </a:solidFill>
              </a:rPr>
              <a:t>Chief Justice Harold Clark, </a:t>
            </a:r>
          </a:p>
          <a:p>
            <a:r>
              <a:rPr lang="en-US" sz="1050" dirty="0">
                <a:solidFill>
                  <a:schemeClr val="bg1"/>
                </a:solidFill>
              </a:rPr>
              <a:t>GA Supreme Court (retired)</a:t>
            </a:r>
          </a:p>
        </p:txBody>
      </p:sp>
      <p:sp>
        <p:nvSpPr>
          <p:cNvPr id="3" name="TextBox 2">
            <a:extLst>
              <a:ext uri="{FF2B5EF4-FFF2-40B4-BE49-F238E27FC236}">
                <a16:creationId xmlns:a16="http://schemas.microsoft.com/office/drawing/2014/main" id="{C9BA2668-BBE2-1E09-E4E8-81CD26F072B9}"/>
              </a:ext>
            </a:extLst>
          </p:cNvPr>
          <p:cNvSpPr txBox="1"/>
          <p:nvPr/>
        </p:nvSpPr>
        <p:spPr>
          <a:xfrm>
            <a:off x="5165794" y="6350978"/>
            <a:ext cx="2251194" cy="369332"/>
          </a:xfrm>
          <a:prstGeom prst="rect">
            <a:avLst/>
          </a:prstGeom>
          <a:noFill/>
        </p:spPr>
        <p:txBody>
          <a:bodyPr wrap="none" rtlCol="0">
            <a:spAutoFit/>
          </a:bodyPr>
          <a:lstStyle/>
          <a:p>
            <a:r>
              <a:rPr lang="en-US" dirty="0">
                <a:solidFill>
                  <a:schemeClr val="bg1"/>
                </a:solidFill>
              </a:rPr>
              <a:t>**Abridged Version**</a:t>
            </a:r>
          </a:p>
        </p:txBody>
      </p:sp>
    </p:spTree>
    <p:extLst>
      <p:ext uri="{BB962C8B-B14F-4D97-AF65-F5344CB8AC3E}">
        <p14:creationId xmlns:p14="http://schemas.microsoft.com/office/powerpoint/2010/main" val="3252824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CB81CB7A-E4FA-63FE-6E26-922E0DA3122C}"/>
            </a:ext>
          </a:extLst>
        </p:cNvPr>
        <p:cNvGrpSpPr/>
        <p:nvPr/>
      </p:nvGrpSpPr>
      <p:grpSpPr>
        <a:xfrm>
          <a:off x="0" y="0"/>
          <a:ext cx="0" cy="0"/>
          <a:chOff x="0" y="0"/>
          <a:chExt cx="0" cy="0"/>
        </a:xfrm>
      </p:grpSpPr>
      <p:sp>
        <p:nvSpPr>
          <p:cNvPr id="8" name="Content Placeholder 2">
            <a:extLst>
              <a:ext uri="{FF2B5EF4-FFF2-40B4-BE49-F238E27FC236}">
                <a16:creationId xmlns:a16="http://schemas.microsoft.com/office/drawing/2014/main" id="{EAE779A7-1FD3-7564-B38E-C69157A43ED8}"/>
              </a:ext>
            </a:extLst>
          </p:cNvPr>
          <p:cNvSpPr txBox="1">
            <a:spLocks/>
          </p:cNvSpPr>
          <p:nvPr/>
        </p:nvSpPr>
        <p:spPr>
          <a:xfrm>
            <a:off x="386080" y="1446848"/>
            <a:ext cx="11419840" cy="4805681"/>
          </a:xfrm>
          <a:prstGeom prst="rect">
            <a:avLst/>
          </a:prstGeom>
          <a:solidFill>
            <a:schemeClr val="bg1"/>
          </a:solidFill>
          <a:ln w="31750">
            <a:solidFill>
              <a:schemeClr val="tx1"/>
            </a:solidFill>
          </a:ln>
        </p:spPr>
        <p:txBody>
          <a:bodyPr vert="horz" lIns="457200" tIns="91440" rIns="457200" bIns="9144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“It is the duty of the lawyer to maintain towards the Courts a respectful attitude, not for the sake of the temporary incumbent of the judicial office, but for the maintenance of its supreme importance.  Judges, not being wholly free to defend themselves, are peculiarly entitled to receive the support of the Bar against unjust criticism and clamor. . . .</a:t>
            </a:r>
            <a:r>
              <a:rPr kumimoji="0" lang="en-US" sz="2000" b="1" i="0" u="none" strike="noStrike" kern="1200" cap="none" spc="0" normalizeH="0" baseline="0" noProof="0" dirty="0">
                <a:ln>
                  <a:noFill/>
                </a:ln>
                <a:solidFill>
                  <a:prstClr val="black"/>
                </a:solidFill>
                <a:effectLst/>
                <a:uLnTx/>
                <a:uFillTx/>
                <a:latin typeface="Aptos" panose="02110004020202020204"/>
                <a:ea typeface="Aptos" panose="020B0004020202020204" pitchFamily="34" charset="0"/>
                <a:cs typeface="+mn-cs"/>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Canon 1, 1908 ABA Canons of Professional Ethics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“It is the duty of the Bar to endeavor to prevent political considerations from outweighing judicial fitness in the selection of Judges. . .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Canon 2, 1908 ABA Canons of Professional Ethics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“No client, corporate or individual, however powerful, nor any cause, civil or political, however important, is entitled to receive, nor should any lawyer render, any service or advice involving disloyalty to the law whose ministers we are, or disrespect of the judicial office, which we are bound to uphold . . . . [A]</a:t>
            </a:r>
            <a:r>
              <a:rPr kumimoji="0" lang="en-US" sz="2000" b="1" i="0" u="none" strike="noStrike" kern="1200" cap="none" spc="0" normalizeH="0" baseline="0" noProof="0" dirty="0" err="1">
                <a:ln>
                  <a:noFill/>
                </a:ln>
                <a:solidFill>
                  <a:prstClr val="black"/>
                </a:solidFill>
                <a:effectLst/>
                <a:uLnTx/>
                <a:uFillTx/>
                <a:latin typeface="Aptos" panose="02110004020202020204"/>
                <a:ea typeface="+mn-ea"/>
                <a:cs typeface="+mn-cs"/>
              </a:rPr>
              <a:t>bove</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 all a lawyer will find his highest honor in a deserved reputation for fidelity to private trust and to public duty, as an honest man and as a patriot and loyal citizen.”</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ptos" panose="02110004020202020204"/>
                <a:ea typeface="+mn-ea"/>
                <a:cs typeface="+mn-cs"/>
              </a:rPr>
              <a:t>Canon 32, 1908 ABA Canons of Professional Ethics  </a:t>
            </a:r>
          </a:p>
        </p:txBody>
      </p:sp>
      <p:sp>
        <p:nvSpPr>
          <p:cNvPr id="5" name="Title 1">
            <a:extLst>
              <a:ext uri="{FF2B5EF4-FFF2-40B4-BE49-F238E27FC236}">
                <a16:creationId xmlns:a16="http://schemas.microsoft.com/office/drawing/2014/main" id="{9959B9A5-2FA8-6881-2BAA-9CB6804AE059}"/>
              </a:ext>
            </a:extLst>
          </p:cNvPr>
          <p:cNvSpPr txBox="1">
            <a:spLocks/>
          </p:cNvSpPr>
          <p:nvPr/>
        </p:nvSpPr>
        <p:spPr>
          <a:xfrm>
            <a:off x="838200" y="1212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Professional Obligations of Lawyers</a:t>
            </a:r>
            <a:br>
              <a:rPr lang="en-US" b="1" dirty="0">
                <a:solidFill>
                  <a:schemeClr val="bg1"/>
                </a:solidFill>
              </a:rPr>
            </a:br>
            <a:r>
              <a:rPr lang="en-US" sz="2000" b="1" dirty="0">
                <a:solidFill>
                  <a:schemeClr val="bg1"/>
                </a:solidFill>
              </a:rPr>
              <a:t>1908 ABA Canon of Professional Ethics</a:t>
            </a:r>
            <a:endParaRPr lang="en-US" b="1" dirty="0">
              <a:solidFill>
                <a:schemeClr val="bg1"/>
              </a:solidFill>
            </a:endParaRPr>
          </a:p>
        </p:txBody>
      </p:sp>
      <p:sp>
        <p:nvSpPr>
          <p:cNvPr id="2" name="TextBox 1">
            <a:extLst>
              <a:ext uri="{FF2B5EF4-FFF2-40B4-BE49-F238E27FC236}">
                <a16:creationId xmlns:a16="http://schemas.microsoft.com/office/drawing/2014/main" id="{2D60E4F3-9BDF-27D5-F3F5-6EF91B64271B}"/>
              </a:ext>
            </a:extLst>
          </p:cNvPr>
          <p:cNvSpPr txBox="1"/>
          <p:nvPr/>
        </p:nvSpPr>
        <p:spPr>
          <a:xfrm>
            <a:off x="4970403" y="6367383"/>
            <a:ext cx="2251194" cy="369332"/>
          </a:xfrm>
          <a:prstGeom prst="rect">
            <a:avLst/>
          </a:prstGeom>
          <a:noFill/>
        </p:spPr>
        <p:txBody>
          <a:bodyPr wrap="none" rtlCol="0">
            <a:spAutoFit/>
          </a:bodyPr>
          <a:lstStyle/>
          <a:p>
            <a:r>
              <a:rPr lang="en-US" dirty="0">
                <a:solidFill>
                  <a:schemeClr val="bg1"/>
                </a:solidFill>
              </a:rPr>
              <a:t>**Abridged Version**</a:t>
            </a:r>
          </a:p>
        </p:txBody>
      </p:sp>
    </p:spTree>
    <p:extLst>
      <p:ext uri="{BB962C8B-B14F-4D97-AF65-F5344CB8AC3E}">
        <p14:creationId xmlns:p14="http://schemas.microsoft.com/office/powerpoint/2010/main" val="413365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C4F497C-5252-A654-0E66-57E48D4BE0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88F045-AAA4-0332-FE82-B357A00A0656}"/>
              </a:ext>
            </a:extLst>
          </p:cNvPr>
          <p:cNvSpPr>
            <a:spLocks noGrp="1"/>
          </p:cNvSpPr>
          <p:nvPr>
            <p:ph type="title"/>
          </p:nvPr>
        </p:nvSpPr>
        <p:spPr>
          <a:xfrm>
            <a:off x="1012478" y="414627"/>
            <a:ext cx="10347962" cy="1119295"/>
          </a:xfrm>
        </p:spPr>
        <p:txBody>
          <a:bodyPr>
            <a:normAutofit/>
          </a:bodyPr>
          <a:lstStyle/>
          <a:p>
            <a:pPr algn="ctr"/>
            <a:r>
              <a:rPr lang="en-US" b="1" dirty="0">
                <a:solidFill>
                  <a:schemeClr val="bg1"/>
                </a:solidFill>
              </a:rPr>
              <a:t>Ethics Rules </a:t>
            </a:r>
            <a:r>
              <a:rPr lang="en-US" b="1" dirty="0">
                <a:solidFill>
                  <a:schemeClr val="bg1">
                    <a:lumMod val="75000"/>
                  </a:schemeClr>
                </a:solidFill>
              </a:rPr>
              <a:t>v. Professional Obligations</a:t>
            </a:r>
            <a:br>
              <a:rPr lang="en-US" b="1" dirty="0">
                <a:solidFill>
                  <a:schemeClr val="bg1">
                    <a:lumMod val="75000"/>
                  </a:schemeClr>
                </a:solidFill>
              </a:rPr>
            </a:br>
            <a:r>
              <a:rPr lang="en-US" sz="2200" b="1" dirty="0">
                <a:solidFill>
                  <a:schemeClr val="bg1"/>
                </a:solidFill>
              </a:rPr>
              <a:t>Tennessee Rules of Professional Conduct</a:t>
            </a:r>
          </a:p>
        </p:txBody>
      </p:sp>
      <p:sp>
        <p:nvSpPr>
          <p:cNvPr id="3" name="TextBox 2">
            <a:extLst>
              <a:ext uri="{FF2B5EF4-FFF2-40B4-BE49-F238E27FC236}">
                <a16:creationId xmlns:a16="http://schemas.microsoft.com/office/drawing/2014/main" id="{50F74BC9-5FDA-1E96-7006-E7A2E4870381}"/>
              </a:ext>
            </a:extLst>
          </p:cNvPr>
          <p:cNvSpPr txBox="1"/>
          <p:nvPr/>
        </p:nvSpPr>
        <p:spPr>
          <a:xfrm>
            <a:off x="1378793" y="1672145"/>
            <a:ext cx="10139283" cy="4154984"/>
          </a:xfrm>
          <a:prstGeom prst="rect">
            <a:avLst/>
          </a:prstGeom>
          <a:solidFill>
            <a:schemeClr val="bg1"/>
          </a:solidFill>
          <a:ln w="31750">
            <a:solidFill>
              <a:schemeClr val="tx1"/>
            </a:solidFill>
          </a:ln>
        </p:spPr>
        <p:txBody>
          <a:bodyPr wrap="square" lIns="274320" tIns="182880" rIns="274320" bIns="182880" rtlCol="0">
            <a:spAutoFit/>
          </a:bodyPr>
          <a:lstStyle/>
          <a:p>
            <a:pPr algn="just">
              <a:spcAft>
                <a:spcPts val="1200"/>
              </a:spcAft>
            </a:pPr>
            <a:r>
              <a:rPr lang="en-US" sz="2400" b="1" dirty="0"/>
              <a:t>“A lawyer shall not seek to influence a judge . . . by means prohibited by law.”  </a:t>
            </a:r>
            <a:r>
              <a:rPr lang="en-US" sz="2400" dirty="0"/>
              <a:t>RPC 3.5(a).</a:t>
            </a:r>
            <a:r>
              <a:rPr lang="en-US" sz="2400" b="1" dirty="0"/>
              <a:t> </a:t>
            </a:r>
          </a:p>
          <a:p>
            <a:pPr algn="just">
              <a:spcAft>
                <a:spcPts val="1200"/>
              </a:spcAft>
            </a:pPr>
            <a:r>
              <a:rPr lang="en-US" sz="2400" b="1" dirty="0"/>
              <a:t>“A lawyer shall not make a statement that the lawyer knows to be false or that is made with reckless disregard as to its truth or falsity concerning the qualifications or integrity of . . . a judge.”  </a:t>
            </a:r>
            <a:r>
              <a:rPr lang="en-US" sz="2400" dirty="0"/>
              <a:t>RPC 8.2(a)(1).</a:t>
            </a:r>
          </a:p>
          <a:p>
            <a:pPr algn="just">
              <a:spcAft>
                <a:spcPts val="1200"/>
              </a:spcAft>
            </a:pPr>
            <a:r>
              <a:rPr lang="en-US" sz="2400" b="1" dirty="0"/>
              <a:t>“It is professional misconduct for a lawyer to . . . engage in conduct involving dishonesty, fraud, deceit, or misrepresentation.”  </a:t>
            </a:r>
            <a:r>
              <a:rPr lang="en-US" sz="2400" dirty="0"/>
              <a:t>RPC 8.4(c).</a:t>
            </a:r>
          </a:p>
          <a:p>
            <a:pPr algn="just">
              <a:spcAft>
                <a:spcPts val="1200"/>
              </a:spcAft>
            </a:pPr>
            <a:r>
              <a:rPr lang="en-US" sz="2400" b="1" dirty="0"/>
              <a:t>“It is professional misconduct for a lawyer to . . . engage in conduct that is prejudicial to the administration of justice.”  </a:t>
            </a:r>
            <a:r>
              <a:rPr lang="en-US" sz="2400" dirty="0"/>
              <a:t>RPC 8.4(d).</a:t>
            </a:r>
          </a:p>
        </p:txBody>
      </p:sp>
      <p:sp>
        <p:nvSpPr>
          <p:cNvPr id="13" name="TextBox 12">
            <a:extLst>
              <a:ext uri="{FF2B5EF4-FFF2-40B4-BE49-F238E27FC236}">
                <a16:creationId xmlns:a16="http://schemas.microsoft.com/office/drawing/2014/main" id="{BD2810B8-9202-6A67-8C89-8EED356F7F49}"/>
              </a:ext>
            </a:extLst>
          </p:cNvPr>
          <p:cNvSpPr txBox="1"/>
          <p:nvPr/>
        </p:nvSpPr>
        <p:spPr>
          <a:xfrm>
            <a:off x="673924" y="1672145"/>
            <a:ext cx="677108" cy="4154984"/>
          </a:xfrm>
          <a:prstGeom prst="rect">
            <a:avLst/>
          </a:prstGeom>
          <a:solidFill>
            <a:srgbClr val="FF0000"/>
          </a:solidFill>
          <a:ln w="31750">
            <a:solidFill>
              <a:schemeClr val="tx1"/>
            </a:solidFill>
          </a:ln>
        </p:spPr>
        <p:txBody>
          <a:bodyPr vert="vert270" wrap="square" rtlCol="0">
            <a:spAutoFit/>
          </a:bodyPr>
          <a:lstStyle/>
          <a:p>
            <a:pPr algn="ctr"/>
            <a:r>
              <a:rPr lang="en-US" sz="3200" b="1" dirty="0"/>
              <a:t>Rules</a:t>
            </a:r>
          </a:p>
        </p:txBody>
      </p:sp>
      <p:sp>
        <p:nvSpPr>
          <p:cNvPr id="4" name="TextBox 3">
            <a:extLst>
              <a:ext uri="{FF2B5EF4-FFF2-40B4-BE49-F238E27FC236}">
                <a16:creationId xmlns:a16="http://schemas.microsoft.com/office/drawing/2014/main" id="{3BE45F2E-8BD5-B961-BA9C-7EDE2DB2F136}"/>
              </a:ext>
            </a:extLst>
          </p:cNvPr>
          <p:cNvSpPr txBox="1"/>
          <p:nvPr/>
        </p:nvSpPr>
        <p:spPr>
          <a:xfrm>
            <a:off x="4970403" y="6174521"/>
            <a:ext cx="2251194" cy="369332"/>
          </a:xfrm>
          <a:prstGeom prst="rect">
            <a:avLst/>
          </a:prstGeom>
          <a:noFill/>
        </p:spPr>
        <p:txBody>
          <a:bodyPr wrap="none" rtlCol="0">
            <a:spAutoFit/>
          </a:bodyPr>
          <a:lstStyle/>
          <a:p>
            <a:r>
              <a:rPr lang="en-US" dirty="0">
                <a:solidFill>
                  <a:schemeClr val="bg1"/>
                </a:solidFill>
              </a:rPr>
              <a:t>**Abridged Version**</a:t>
            </a:r>
          </a:p>
        </p:txBody>
      </p:sp>
    </p:spTree>
    <p:extLst>
      <p:ext uri="{BB962C8B-B14F-4D97-AF65-F5344CB8AC3E}">
        <p14:creationId xmlns:p14="http://schemas.microsoft.com/office/powerpoint/2010/main" val="286063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A587661-DF34-195E-265A-A9B53C33D1C5}"/>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1D17537D-F3AD-DAA3-9EA5-E9ECD0CBAD55}"/>
              </a:ext>
            </a:extLst>
          </p:cNvPr>
          <p:cNvSpPr txBox="1"/>
          <p:nvPr/>
        </p:nvSpPr>
        <p:spPr>
          <a:xfrm>
            <a:off x="10941139" y="1764177"/>
            <a:ext cx="677108" cy="4524315"/>
          </a:xfrm>
          <a:prstGeom prst="rect">
            <a:avLst/>
          </a:prstGeom>
          <a:solidFill>
            <a:srgbClr val="00B050"/>
          </a:solidFill>
          <a:ln w="31750">
            <a:solidFill>
              <a:schemeClr val="tx1"/>
            </a:solidFill>
          </a:ln>
        </p:spPr>
        <p:txBody>
          <a:bodyPr vert="vert" wrap="square" rtlCol="0">
            <a:spAutoFit/>
          </a:bodyPr>
          <a:lstStyle/>
          <a:p>
            <a:pPr algn="ctr"/>
            <a:r>
              <a:rPr lang="en-US" sz="3200" b="1" dirty="0"/>
              <a:t>Obligations</a:t>
            </a:r>
          </a:p>
        </p:txBody>
      </p:sp>
      <p:sp>
        <p:nvSpPr>
          <p:cNvPr id="16" name="TextBox 15">
            <a:extLst>
              <a:ext uri="{FF2B5EF4-FFF2-40B4-BE49-F238E27FC236}">
                <a16:creationId xmlns:a16="http://schemas.microsoft.com/office/drawing/2014/main" id="{3EE50FFA-ABC7-DE56-6BED-44C72D3F609E}"/>
              </a:ext>
            </a:extLst>
          </p:cNvPr>
          <p:cNvSpPr txBox="1"/>
          <p:nvPr/>
        </p:nvSpPr>
        <p:spPr>
          <a:xfrm>
            <a:off x="563120" y="1764178"/>
            <a:ext cx="10347962" cy="4524315"/>
          </a:xfrm>
          <a:prstGeom prst="rect">
            <a:avLst/>
          </a:prstGeom>
          <a:solidFill>
            <a:schemeClr val="bg1"/>
          </a:solidFill>
          <a:ln w="31750">
            <a:solidFill>
              <a:schemeClr val="tx1"/>
            </a:solidFill>
          </a:ln>
        </p:spPr>
        <p:txBody>
          <a:bodyPr wrap="square" lIns="274320" tIns="182880" rIns="274320" bIns="182880">
            <a:spAutoFit/>
          </a:bodyPr>
          <a:lstStyle/>
          <a:p>
            <a:pPr algn="just">
              <a:spcAft>
                <a:spcPts val="1200"/>
              </a:spcAft>
            </a:pPr>
            <a:r>
              <a:rPr lang="en-US" sz="2000" b="1" kern="100" dirty="0">
                <a:effectLst/>
                <a:ea typeface="Aptos" panose="020B0004020202020204" pitchFamily="34" charset="0"/>
                <a:cs typeface="Times New Roman" panose="02020603050405020304" pitchFamily="18" charset="0"/>
              </a:rPr>
              <a:t>“A lawyer should demonstrate respect for the legal system and for those who serve it, including judges, other lawyers, and public officials.”  </a:t>
            </a:r>
            <a:r>
              <a:rPr lang="en-US" sz="2000" kern="100" dirty="0">
                <a:effectLst/>
                <a:ea typeface="Aptos" panose="020B0004020202020204" pitchFamily="34" charset="0"/>
                <a:cs typeface="Times New Roman" panose="02020603050405020304" pitchFamily="18" charset="0"/>
              </a:rPr>
              <a:t>RPC Preamble, </a:t>
            </a:r>
            <a:r>
              <a:rPr lang="en-US" sz="2000" kern="100" dirty="0" err="1">
                <a:effectLst/>
                <a:ea typeface="Aptos" panose="020B0004020202020204" pitchFamily="34" charset="0"/>
                <a:cs typeface="Times New Roman" panose="02020603050405020304" pitchFamily="18" charset="0"/>
              </a:rPr>
              <a:t>cmt</a:t>
            </a:r>
            <a:r>
              <a:rPr lang="en-US" sz="2000" kern="100" dirty="0">
                <a:effectLst/>
                <a:ea typeface="Aptos" panose="020B0004020202020204" pitchFamily="34" charset="0"/>
                <a:cs typeface="Times New Roman" panose="02020603050405020304" pitchFamily="18" charset="0"/>
              </a:rPr>
              <a:t>. 6.  </a:t>
            </a:r>
          </a:p>
          <a:p>
            <a:pPr algn="just">
              <a:spcAft>
                <a:spcPts val="1200"/>
              </a:spcAft>
            </a:pPr>
            <a:r>
              <a:rPr lang="en-US" sz="2000" b="1" dirty="0"/>
              <a:t>“[A]</a:t>
            </a:r>
            <a:r>
              <a:rPr lang="en-US" sz="2000" dirty="0"/>
              <a:t> </a:t>
            </a:r>
            <a:r>
              <a:rPr lang="en-US" sz="2000" b="1" dirty="0">
                <a:ea typeface="Aptos" panose="020B0004020202020204" pitchFamily="34" charset="0"/>
              </a:rPr>
              <a:t>lawyer should further the public's understanding of and confidence in the rule of law and the justice system because legal institutions in a constitutional democracy depend on popular participation and support to maintain their authority.”  </a:t>
            </a:r>
            <a:r>
              <a:rPr lang="en-US" sz="2000" dirty="0"/>
              <a:t>RPC Preamble, </a:t>
            </a:r>
            <a:r>
              <a:rPr lang="en-US" sz="2000" dirty="0" err="1"/>
              <a:t>cmt</a:t>
            </a:r>
            <a:r>
              <a:rPr lang="en-US" sz="2000" dirty="0"/>
              <a:t>. 7.</a:t>
            </a:r>
            <a:endParaRPr lang="en-US" sz="2000" kern="100" dirty="0">
              <a:effectLst/>
              <a:ea typeface="Aptos" panose="020B0004020202020204" pitchFamily="34" charset="0"/>
              <a:cs typeface="Times New Roman" panose="02020603050405020304" pitchFamily="18" charset="0"/>
            </a:endParaRPr>
          </a:p>
          <a:p>
            <a:pPr algn="just">
              <a:spcAft>
                <a:spcPts val="1200"/>
              </a:spcAft>
            </a:pPr>
            <a:r>
              <a:rPr lang="en-US" sz="2000" b="1" dirty="0"/>
              <a:t>“To maintain the fair and independent administration of justice, lawyers are encouraged to continue traditional efforts to defend judges and courts unjustly criticized and to responsibly speak out when necessary to prevent or rectify injustice or to promote needed improvements in the judicial system.”  </a:t>
            </a:r>
            <a:r>
              <a:rPr lang="en-US" sz="2000" dirty="0"/>
              <a:t>RPC 8.2, </a:t>
            </a:r>
            <a:r>
              <a:rPr lang="en-US" sz="2000" dirty="0" err="1"/>
              <a:t>cmt</a:t>
            </a:r>
            <a:r>
              <a:rPr lang="en-US" sz="2000" dirty="0"/>
              <a:t>. 3.</a:t>
            </a:r>
          </a:p>
          <a:p>
            <a:pPr algn="just">
              <a:spcAft>
                <a:spcPts val="1200"/>
              </a:spcAft>
            </a:pPr>
            <a:r>
              <a:rPr lang="en-US" sz="2000" b="1" dirty="0"/>
              <a:t>“In both their professional and personal activities, lawyers have special obligations to demonstrate respect for the law and legal institutions. . . .”  </a:t>
            </a:r>
            <a:r>
              <a:rPr lang="en-US" sz="2000" dirty="0"/>
              <a:t>RPC 8.4, </a:t>
            </a:r>
            <a:r>
              <a:rPr lang="en-US" sz="2000" dirty="0" err="1"/>
              <a:t>cmt</a:t>
            </a:r>
            <a:r>
              <a:rPr lang="en-US" sz="2000" dirty="0"/>
              <a:t>. 9. </a:t>
            </a:r>
          </a:p>
        </p:txBody>
      </p:sp>
      <p:sp>
        <p:nvSpPr>
          <p:cNvPr id="6" name="Title 1">
            <a:extLst>
              <a:ext uri="{FF2B5EF4-FFF2-40B4-BE49-F238E27FC236}">
                <a16:creationId xmlns:a16="http://schemas.microsoft.com/office/drawing/2014/main" id="{0EC31629-9F4A-70FB-F225-F9F6FC90A244}"/>
              </a:ext>
            </a:extLst>
          </p:cNvPr>
          <p:cNvSpPr>
            <a:spLocks noGrp="1"/>
          </p:cNvSpPr>
          <p:nvPr>
            <p:ph type="title"/>
          </p:nvPr>
        </p:nvSpPr>
        <p:spPr>
          <a:xfrm>
            <a:off x="1012478" y="414627"/>
            <a:ext cx="10347962" cy="1119295"/>
          </a:xfrm>
        </p:spPr>
        <p:txBody>
          <a:bodyPr>
            <a:normAutofit/>
          </a:bodyPr>
          <a:lstStyle/>
          <a:p>
            <a:pPr algn="ctr"/>
            <a:r>
              <a:rPr lang="en-US" b="1" dirty="0">
                <a:solidFill>
                  <a:schemeClr val="bg1">
                    <a:lumMod val="75000"/>
                  </a:schemeClr>
                </a:solidFill>
              </a:rPr>
              <a:t>Ethics Rules v. </a:t>
            </a:r>
            <a:r>
              <a:rPr lang="en-US" b="1" dirty="0">
                <a:solidFill>
                  <a:schemeClr val="bg1"/>
                </a:solidFill>
              </a:rPr>
              <a:t>Professional Obligations</a:t>
            </a:r>
            <a:br>
              <a:rPr lang="en-US" b="1" dirty="0">
                <a:solidFill>
                  <a:schemeClr val="bg1">
                    <a:lumMod val="75000"/>
                  </a:schemeClr>
                </a:solidFill>
              </a:rPr>
            </a:br>
            <a:r>
              <a:rPr lang="en-US" sz="2200" b="1" dirty="0">
                <a:solidFill>
                  <a:schemeClr val="bg1"/>
                </a:solidFill>
              </a:rPr>
              <a:t>Tennessee Rules of Professional Conduct</a:t>
            </a:r>
          </a:p>
        </p:txBody>
      </p:sp>
      <p:sp>
        <p:nvSpPr>
          <p:cNvPr id="2" name="TextBox 1">
            <a:extLst>
              <a:ext uri="{FF2B5EF4-FFF2-40B4-BE49-F238E27FC236}">
                <a16:creationId xmlns:a16="http://schemas.microsoft.com/office/drawing/2014/main" id="{354B4D4D-E054-2317-0840-821B26E23AA2}"/>
              </a:ext>
            </a:extLst>
          </p:cNvPr>
          <p:cNvSpPr txBox="1"/>
          <p:nvPr/>
        </p:nvSpPr>
        <p:spPr>
          <a:xfrm>
            <a:off x="5060862" y="6334083"/>
            <a:ext cx="2251194" cy="369332"/>
          </a:xfrm>
          <a:prstGeom prst="rect">
            <a:avLst/>
          </a:prstGeom>
          <a:noFill/>
        </p:spPr>
        <p:txBody>
          <a:bodyPr wrap="none" rtlCol="0">
            <a:spAutoFit/>
          </a:bodyPr>
          <a:lstStyle/>
          <a:p>
            <a:r>
              <a:rPr lang="en-US" dirty="0">
                <a:solidFill>
                  <a:schemeClr val="bg1"/>
                </a:solidFill>
              </a:rPr>
              <a:t>**Abridged Version**</a:t>
            </a:r>
          </a:p>
        </p:txBody>
      </p:sp>
    </p:spTree>
    <p:extLst>
      <p:ext uri="{BB962C8B-B14F-4D97-AF65-F5344CB8AC3E}">
        <p14:creationId xmlns:p14="http://schemas.microsoft.com/office/powerpoint/2010/main" val="29825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lumOff val="2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58ABF-1B9F-AC45-75F0-DC9BCC5EA25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6846713-F8FD-32E2-44F0-7BB19ED24D69}"/>
              </a:ext>
            </a:extLst>
          </p:cNvPr>
          <p:cNvSpPr>
            <a:spLocks noGrp="1"/>
          </p:cNvSpPr>
          <p:nvPr>
            <p:ph idx="1"/>
          </p:nvPr>
        </p:nvSpPr>
        <p:spPr>
          <a:xfrm>
            <a:off x="838200" y="1836016"/>
            <a:ext cx="10515600" cy="4351338"/>
          </a:xfrm>
        </p:spPr>
        <p:txBody>
          <a:bodyPr>
            <a:normAutofit/>
          </a:bodyPr>
          <a:lstStyle/>
          <a:p>
            <a:pPr marL="0" indent="0" algn="ctr">
              <a:buNone/>
            </a:pPr>
            <a:r>
              <a:rPr lang="en-US" sz="4000" b="1" dirty="0">
                <a:solidFill>
                  <a:schemeClr val="bg1"/>
                </a:solidFill>
              </a:rPr>
              <a:t>**Abridged Version**</a:t>
            </a:r>
          </a:p>
          <a:p>
            <a:pPr marL="0" indent="0" algn="ctr">
              <a:buNone/>
            </a:pPr>
            <a:r>
              <a:rPr lang="en-US" sz="4000" b="1" dirty="0">
                <a:solidFill>
                  <a:schemeClr val="bg1"/>
                </a:solidFill>
              </a:rPr>
              <a:t>The full </a:t>
            </a:r>
            <a:r>
              <a:rPr lang="en-US" sz="4000" b="1" dirty="0" err="1">
                <a:solidFill>
                  <a:schemeClr val="bg1"/>
                </a:solidFill>
              </a:rPr>
              <a:t>Powerpoint</a:t>
            </a:r>
            <a:r>
              <a:rPr lang="en-US" sz="4000" b="1" dirty="0">
                <a:solidFill>
                  <a:schemeClr val="bg1"/>
                </a:solidFill>
              </a:rPr>
              <a:t> will be made available on or after November 21, 2025.</a:t>
            </a:r>
          </a:p>
        </p:txBody>
      </p:sp>
    </p:spTree>
    <p:extLst>
      <p:ext uri="{BB962C8B-B14F-4D97-AF65-F5344CB8AC3E}">
        <p14:creationId xmlns:p14="http://schemas.microsoft.com/office/powerpoint/2010/main" val="403779038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0de9965-9fec-4e71-856a-19840bf48fb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0A64E4A76B2F46ACB01844E3EA3249" ma:contentTypeVersion="9" ma:contentTypeDescription="Create a new document." ma:contentTypeScope="" ma:versionID="62998179b488705a96f9914febe45df6">
  <xsd:schema xmlns:xsd="http://www.w3.org/2001/XMLSchema" xmlns:xs="http://www.w3.org/2001/XMLSchema" xmlns:p="http://schemas.microsoft.com/office/2006/metadata/properties" xmlns:ns3="40de9965-9fec-4e71-856a-19840bf48fb4" targetNamespace="http://schemas.microsoft.com/office/2006/metadata/properties" ma:root="true" ma:fieldsID="95e2fc885bb0cdea5435c9b6272a9034" ns3:_="">
    <xsd:import namespace="40de9965-9fec-4e71-856a-19840bf48fb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de9965-9fec-4e71-856a-19840bf48fb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3B88F8-DB1E-40E1-A119-96C0CAAF9B82}">
  <ds:schemaRefs>
    <ds:schemaRef ds:uri="http://schemas.microsoft.com/sharepoint/v3/contenttype/forms"/>
  </ds:schemaRefs>
</ds:datastoreItem>
</file>

<file path=customXml/itemProps2.xml><?xml version="1.0" encoding="utf-8"?>
<ds:datastoreItem xmlns:ds="http://schemas.openxmlformats.org/officeDocument/2006/customXml" ds:itemID="{607A6D70-9A3C-48D1-838C-A8DD2CCC773E}">
  <ds:schemaRefs>
    <ds:schemaRef ds:uri="40de9965-9fec-4e71-856a-19840bf48fb4"/>
    <ds:schemaRef ds:uri="http://schemas.microsoft.com/office/2006/documentManagement/types"/>
    <ds:schemaRef ds:uri="http://purl.org/dc/term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CED4162-87D9-4DFB-B7F0-37C18AFC86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de9965-9fec-4e71-856a-19840bf48f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16533</TotalTime>
  <Words>871</Words>
  <Application>Microsoft Office PowerPoint</Application>
  <PresentationFormat>Widescreen</PresentationFormat>
  <Paragraphs>48</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Aptos Display</vt:lpstr>
      <vt:lpstr>Arial</vt:lpstr>
      <vt:lpstr>Office Theme</vt:lpstr>
      <vt:lpstr>Threats and Attacks on Judges, the Justice System, and Legal Institutions: Our Ethical Obligations </vt:lpstr>
      <vt:lpstr>Professional Obligations of Lawyers Preamble &amp; Comments to the Tennessee Rules of Professional Conduct</vt:lpstr>
      <vt:lpstr>Ethics v. Professionalism Presentation by Dean William C. Koch at the 2021 BPR Annual Ethics Workshop</vt:lpstr>
      <vt:lpstr>PowerPoint Presentation</vt:lpstr>
      <vt:lpstr>Ethics Rules v. Professional Obligations Tennessee Rules of Professional Conduct</vt:lpstr>
      <vt:lpstr>Ethics Rules v. Professional Obligations Tennessee Rules of Professional Conduct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Hannah Fuson</dc:creator>
  <cp:lastModifiedBy>Hannah Fuson</cp:lastModifiedBy>
  <cp:revision>40</cp:revision>
  <dcterms:created xsi:type="dcterms:W3CDTF">2024-07-08T19:37:20Z</dcterms:created>
  <dcterms:modified xsi:type="dcterms:W3CDTF">2025-11-13T15:09:38Z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0x010100FC0A64E4A76B2F46ACB01844E3EA3249</vt:lpwstr>
  </property>
</Properties>
</file>